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70" r:id="rId2"/>
    <p:sldId id="3172" r:id="rId3"/>
    <p:sldId id="3213" r:id="rId4"/>
    <p:sldId id="3174" r:id="rId5"/>
    <p:sldId id="3206" r:id="rId6"/>
    <p:sldId id="3201" r:id="rId7"/>
    <p:sldId id="3196" r:id="rId8"/>
    <p:sldId id="3207" r:id="rId9"/>
    <p:sldId id="3208" r:id="rId10"/>
    <p:sldId id="3209" r:id="rId11"/>
    <p:sldId id="3210" r:id="rId12"/>
    <p:sldId id="3211" r:id="rId13"/>
    <p:sldId id="3202" r:id="rId14"/>
    <p:sldId id="3214" r:id="rId15"/>
    <p:sldId id="3215" r:id="rId16"/>
    <p:sldId id="3217" r:id="rId17"/>
    <p:sldId id="3216" r:id="rId18"/>
    <p:sldId id="3203" r:id="rId19"/>
    <p:sldId id="3221" r:id="rId20"/>
    <p:sldId id="3223" r:id="rId21"/>
    <p:sldId id="3224" r:id="rId22"/>
    <p:sldId id="3225" r:id="rId23"/>
    <p:sldId id="3204" r:id="rId24"/>
    <p:sldId id="3212" r:id="rId25"/>
    <p:sldId id="3205" r:id="rId26"/>
    <p:sldId id="3200" r:id="rId27"/>
  </p:sldIdLst>
  <p:sldSz cx="9001125" cy="5040313"/>
  <p:notesSz cx="6858000" cy="9144000"/>
  <p:custDataLst>
    <p:tags r:id="rId3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17B59E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317" autoAdjust="0"/>
  </p:normalViewPr>
  <p:slideViewPr>
    <p:cSldViewPr>
      <p:cViewPr varScale="1">
        <p:scale>
          <a:sx n="145" d="100"/>
          <a:sy n="145" d="100"/>
        </p:scale>
        <p:origin x="200" y="224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0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2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4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0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9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5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1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3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2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77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8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93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6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38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4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6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1" fontAlgn="base" hangingPunct="1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5861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1993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234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475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49" y="1537526"/>
            <a:ext cx="729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+mn-lt"/>
                <a:ea typeface="方正兰亭准黑_GBK" panose="02000000000000000000" pitchFamily="2" charset="-122"/>
              </a:rPr>
              <a:t>UCLA Admission Data Analysis</a:t>
            </a:r>
            <a:endParaRPr lang="zh-CN" altLang="en-US" sz="4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437" y="2563094"/>
            <a:ext cx="2795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altLang="zh-TW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劉上銓 黃子恒 陳則明 李柏彥</a:t>
            </a:r>
            <a:endParaRPr lang="en-US" altLang="zh-TW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7258" y="3096220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8" name="583eea9dc62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700038" y="-1872209"/>
            <a:ext cx="2160176" cy="216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098">
        <p14:vortex dir="r"/>
      </p:transition>
    </mc:Choice>
    <mc:Fallback xmlns=""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2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4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Scatter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32818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錄取機率和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呈高度正相關，又以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的分佈最為集中，顯示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UCLA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十分重視學生的在校表現及另外兩項考試分數</a:t>
            </a:r>
          </a:p>
        </p:txBody>
      </p:sp>
      <p:pic>
        <p:nvPicPr>
          <p:cNvPr id="11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68" y="1624122"/>
            <a:ext cx="3250647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91" y="1624122"/>
            <a:ext cx="3751145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738" y="1624122"/>
            <a:ext cx="3105352" cy="22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893050" y="2390446"/>
            <a:ext cx="684139" cy="792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44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Correlation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920361"/>
            <a:ext cx="4103538" cy="4119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594" y="920361"/>
            <a:ext cx="4512774" cy="430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成績與錄取機率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的相關係數約為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0.83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高達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0.88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僅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0.55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間彼此的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相關係數亦高於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表⽰申請⼈在⼤學學業成績表現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反映在入學考試以及語⾔成績上。</a:t>
            </a:r>
          </a:p>
          <a:p>
            <a:pPr algn="just">
              <a:lnSpc>
                <a:spcPts val="2575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Rader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1461328"/>
            <a:ext cx="5338581" cy="3578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935980"/>
            <a:ext cx="3387939" cy="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3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2787" y="35369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Model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267837" y="3906281"/>
            <a:ext cx="2856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Data Preprocessing, Model </a:t>
            </a:r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Selection</a:t>
            </a:r>
            <a:endParaRPr lang="en-US" altLang="zh-CN" sz="1400" dirty="0">
              <a:latin typeface="+mn-lt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Random Forest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5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4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86" y="1041856"/>
            <a:ext cx="6696632" cy="3383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8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" y="2605236"/>
            <a:ext cx="8255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106" y="1368028"/>
            <a:ext cx="618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Assumption: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&gt;= 0.9 --&gt; 'Admission'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&lt; 0.9 --&gt; 'Reject'</a:t>
            </a:r>
          </a:p>
          <a:p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226" y="3528268"/>
            <a:ext cx="5350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Split:</a:t>
            </a:r>
          </a:p>
          <a:p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TRAIN DATA 400 / TEST DATA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07135" y="-1740577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Model Choose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4" y="720777"/>
            <a:ext cx="7217002" cy="43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26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" y="1079995"/>
            <a:ext cx="4110543" cy="3750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710" y="1539914"/>
            <a:ext cx="330821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accuracy: 0.95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Precision 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0.82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Recall 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0.75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F1 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0.79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4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6826" y="3536949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Cluster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2850" y="3906281"/>
            <a:ext cx="81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K-means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決定分群數</a:t>
            </a:r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</a:t>
            </a:r>
          </a:p>
        </p:txBody>
      </p:sp>
      <p:pic>
        <p:nvPicPr>
          <p:cNvPr id="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39" y="935980"/>
            <a:ext cx="3750949" cy="346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8;p31"/>
          <p:cNvPicPr preferRelativeResize="0"/>
          <p:nvPr/>
        </p:nvPicPr>
        <p:blipFill rotWithShape="1">
          <a:blip r:embed="rId5">
            <a:alphaModFix/>
          </a:blip>
          <a:srcRect l="1110" r="-1109"/>
          <a:stretch/>
        </p:blipFill>
        <p:spPr>
          <a:xfrm>
            <a:off x="4843675" y="935980"/>
            <a:ext cx="3833351" cy="35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11339" y="4404268"/>
            <a:ext cx="719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b="1" dirty="0"/>
              <a:t>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SSE method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 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Silhouette method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，最佳分群數為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979" y="-819657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16280" y="1080036"/>
            <a:ext cx="3240270" cy="324027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a typeface="方正兰亭准黑_GBK" panose="02000000000000000000" pitchFamily="2" charset="-122"/>
              </a:rPr>
              <a:t>CONTENTS</a:t>
            </a:r>
            <a:endParaRPr lang="zh-CN" altLang="en-US" sz="3600" dirty="0">
              <a:ea typeface="方正兰亭准黑_GBK" panose="020000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617526" y="825679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1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76070" y="805091"/>
            <a:ext cx="219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17526" y="1473733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2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76070" y="1453145"/>
            <a:ext cx="225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Visualization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617526" y="210870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3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76070" y="209587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Model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17526" y="275676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4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76070" y="2743933"/>
            <a:ext cx="1327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Cluster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617526" y="338422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5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76070" y="3391987"/>
            <a:ext cx="37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Crawler &amp; Text Mining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4" name="椭圆 25"/>
          <p:cNvSpPr/>
          <p:nvPr/>
        </p:nvSpPr>
        <p:spPr>
          <a:xfrm>
            <a:off x="4617526" y="403439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6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1" name="文本框 26"/>
          <p:cNvSpPr txBox="1"/>
          <p:nvPr/>
        </p:nvSpPr>
        <p:spPr>
          <a:xfrm>
            <a:off x="5176070" y="4040041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Online API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4">
        <p15:prstTrans prst="airplane"/>
      </p:transition>
    </mc:Choice>
    <mc:Fallback xmlns="">
      <p:transition spd="slow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  <p:bldP spid="14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832021"/>
            <a:ext cx="6368240" cy="4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4</a:t>
            </a: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34" y="605216"/>
            <a:ext cx="6336704" cy="43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4</a:t>
            </a: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575940"/>
            <a:ext cx="6856486" cy="44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5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1893" y="3536949"/>
            <a:ext cx="30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 smtClean="0">
                <a:solidFill>
                  <a:srgbClr val="17B59E"/>
                </a:solidFill>
                <a:ea typeface="方正兰亭准黑_GBK" panose="02000000000000000000" pitchFamily="2" charset="-122"/>
              </a:rPr>
              <a:t>Crawler &amp; Text Mining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698" y="3958516"/>
            <a:ext cx="245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方正兰亭准黑_GBK" panose="02000000000000000000" pitchFamily="2" charset="-122"/>
              </a:rPr>
              <a:t>Try to find some latent variable</a:t>
            </a:r>
          </a:p>
        </p:txBody>
      </p:sp>
    </p:spTree>
    <p:extLst>
      <p:ext uri="{BB962C8B-B14F-4D97-AF65-F5344CB8AC3E}">
        <p14:creationId xmlns:p14="http://schemas.microsoft.com/office/powerpoint/2010/main" val="795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383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Try to find latent variable</a:t>
            </a:r>
          </a:p>
          <a:p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9" y="1051118"/>
            <a:ext cx="4331523" cy="268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543807"/>
            <a:ext cx="3468166" cy="3468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03931"/>
            <a:ext cx="9182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PTT </a:t>
            </a:r>
            <a:r>
              <a:rPr lang="en-US" altLang="zh-TW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studyabroad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共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篇心得文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濾掉推文及語助詞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頻率最高前六名為：教授、研究、面試、時間、經驗、領域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隱藏版高頻率字詞：中研院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(278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、博士班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(276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、作品集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(251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、書卷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、補習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endParaRPr lang="zh-TW" alt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6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6186" y="354625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>
                <a:solidFill>
                  <a:srgbClr val="17B59E"/>
                </a:solidFill>
                <a:ea typeface="方正兰亭准黑_GBK" panose="02000000000000000000" pitchFamily="2" charset="-122"/>
              </a:rPr>
              <a:t>Online </a:t>
            </a:r>
            <a:r>
              <a:rPr lang="en-US" altLang="zh-CN" spc="300" smtClean="0">
                <a:solidFill>
                  <a:srgbClr val="17B59E"/>
                </a:solidFill>
                <a:ea typeface="方正兰亭准黑_GBK" panose="02000000000000000000" pitchFamily="2" charset="-122"/>
              </a:rPr>
              <a:t>API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3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8" y="1656084"/>
            <a:ext cx="376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+mn-lt"/>
                <a:ea typeface="方正兰亭准黑_GBK" panose="02000000000000000000" pitchFamily="2" charset="-122"/>
              </a:rPr>
              <a:t>THANK YOU!</a:t>
            </a:r>
            <a:endParaRPr lang="zh-CN" altLang="en-US" sz="5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1446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Presenter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 1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 advTm="788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355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Before we start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64715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2770" y="3600246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9401" y="39602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zh-CN" altLang="en-US" sz="1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6328">
        <p15:prstTrans prst="origami"/>
      </p:transition>
    </mc:Choice>
    <mc:Fallback xmlns="">
      <p:transition spd="slow" advTm="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6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224012"/>
            <a:ext cx="5741935" cy="26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參數介紹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4" name="Google Shape;66;p15"/>
          <p:cNvPicPr preferRelativeResize="0"/>
          <p:nvPr/>
        </p:nvPicPr>
        <p:blipFill rotWithShape="1">
          <a:blip r:embed="rId4">
            <a:alphaModFix/>
          </a:blip>
          <a:srcRect l="4141" t="4552"/>
          <a:stretch/>
        </p:blipFill>
        <p:spPr>
          <a:xfrm>
            <a:off x="141817" y="1079996"/>
            <a:ext cx="4104344" cy="3255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264735" y="1007988"/>
            <a:ext cx="4447051" cy="3631763"/>
          </a:xfrm>
          <a:prstGeom prst="rect">
            <a:avLst/>
          </a:prstGeom>
          <a:solidFill>
            <a:srgbClr val="595959"/>
          </a:solidFill>
        </p:spPr>
        <p:txBody>
          <a:bodyPr wrap="non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University Ranking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分為五個等級，最低等為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，最⾼等為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 of purpose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申請動機，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Letter of recommendation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推薦信強度，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CGPA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Undergraduate GPA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在校成績，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最⾼分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分，本資料中最⾼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6.8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申請者是否發表研究論⽂或相關著作，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Chance of Admit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申請者錄取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UCLA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2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6112" y="3546251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Visualization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3284" y="3906281"/>
            <a:ext cx="3330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Histogram, Histogram with Research Factor</a:t>
            </a:r>
            <a:br>
              <a:rPr lang="en-US" altLang="zh-CN" sz="1400" dirty="0">
                <a:latin typeface="+mn-lt"/>
                <a:ea typeface="方正兰亭准黑_GBK" panose="02000000000000000000" pitchFamily="2" charset="-122"/>
              </a:rPr>
            </a:br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Scatter Plot, Correlation Plot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Rader Plot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</a:t>
            </a:r>
          </a:p>
        </p:txBody>
      </p:sp>
      <p:pic>
        <p:nvPicPr>
          <p:cNvPr id="5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" y="1656060"/>
            <a:ext cx="2915154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724" y="1656060"/>
            <a:ext cx="2966092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532" y="1656060"/>
            <a:ext cx="3133593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329" y="3758122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317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30~315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320~325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分之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間均有高峰，顯示多數學生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分附近</a:t>
            </a: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3655" y="3739067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107</a:t>
            </a:r>
          </a:p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100~110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且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105~110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的分數最多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72041" y="3744215"/>
            <a:ext cx="3424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個級距</a:t>
            </a:r>
          </a:p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GPA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位於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8~9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區間，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最低為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7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，顯示申請學生在校成績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皆為中上程度</a:t>
            </a:r>
          </a:p>
          <a:p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456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 with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Factor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" y="1632448"/>
            <a:ext cx="2935446" cy="1951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9" y="1655715"/>
            <a:ext cx="3231513" cy="19285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72" y="1621260"/>
            <a:ext cx="2913854" cy="1963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074" y="384591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有參與研究的學生，在這三者的表現上通常會比沒有參與過研究的來得優異</a:t>
            </a: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91d940fcd3d9.pptx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2963" id="{8D9FD139-FE91-194F-9811-50DF5F972ECE}" vid="{6B7D50FA-D86D-414D-992D-B3C2C97F62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Simple_style</Template>
  <TotalTime>0</TotalTime>
  <Pages>0</Pages>
  <Words>358</Words>
  <Characters>0</Characters>
  <Application>Microsoft Macintosh PowerPoint</Application>
  <DocSecurity>0</DocSecurity>
  <PresentationFormat>Custom</PresentationFormat>
  <Lines>0</Lines>
  <Paragraphs>126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Calibri Light</vt:lpstr>
      <vt:lpstr>宋体</vt:lpstr>
      <vt:lpstr>微軟正黑體</vt:lpstr>
      <vt:lpstr>微软雅黑</vt:lpstr>
      <vt:lpstr>方正兰亭准黑_GBK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2019-06-18T14:14:06Z</dcterms:created>
  <dcterms:modified xsi:type="dcterms:W3CDTF">2019-06-25T00:51:05Z</dcterms:modified>
  <cp:category/>
</cp:coreProperties>
</file>